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CBCFDF"/>
    <a:srgbClr val="343434"/>
    <a:srgbClr val="565656"/>
    <a:srgbClr val="D9DCE7"/>
    <a:srgbClr val="959EBD"/>
    <a:srgbClr val="BFC4D7"/>
    <a:srgbClr val="3333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479D8C8F-4918-D94E-8DF6-2DDC0130AB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243303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D883F65-AACC-2144-A9DA-7BEBB2D201A0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87D7CC0-B4B0-0E40-9C89-53415CCFFFCB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EE5989B-136D-2142-8210-8B1F8D79AED1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C05029-BF9A-B646-8521-82AF9B9D29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24612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AEC525-6B70-074E-87C7-E358B4F26A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49927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47DCE8-5A90-7C4D-A3F6-800FEB33AA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32397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B5ABC7-031E-A84B-9787-33A7FAA78F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43092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090A43-AE9D-FA4F-B9F5-ECA6990671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7900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FC526E-2C2E-134C-B183-912BA6C908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3665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2A6987-5206-D542-B3D8-F70061FAD1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6981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B873C7-3640-4C4B-8747-27B68CB982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91111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CDD939-70D4-344E-9706-2FED6213CF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74434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7E9BC9-0378-1F45-9D1B-167D8DB9B1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29329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E391D6-D82F-DD4D-AB16-BD2514819A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73842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26C4ED2F-E9BD-8242-951F-65A352E658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13" Type="http://schemas.openxmlformats.org/officeDocument/2006/relationships/image" Target="../media/image6.jpeg"/><Relationship Id="rId3" Type="http://schemas.openxmlformats.org/officeDocument/2006/relationships/slide" Target="slide3.xml"/><Relationship Id="rId7" Type="http://schemas.openxmlformats.org/officeDocument/2006/relationships/image" Target="../media/image2.jpeg"/><Relationship Id="rId12" Type="http://schemas.openxmlformats.org/officeDocument/2006/relationships/hyperlink" Target="http://en.wikipedia.org/wiki/File:Leonid_Bre%C5%BEn%C4%9Bv_(Bundesarchiv).jpg" TargetMode="External"/><Relationship Id="rId17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6" Type="http://schemas.openxmlformats.org/officeDocument/2006/relationships/hyperlink" Target="http://en.wikipedia.org/wiki/File:Kossygin_Glassboro.jpg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11" Type="http://schemas.openxmlformats.org/officeDocument/2006/relationships/image" Target="../media/image5.jpeg"/><Relationship Id="rId5" Type="http://schemas.openxmlformats.org/officeDocument/2006/relationships/hyperlink" Target="http://www.imdb.com/rg/mediaindex/thumbnail/media/rm1416206336/nm0000069" TargetMode="External"/><Relationship Id="rId15" Type="http://schemas.openxmlformats.org/officeDocument/2006/relationships/image" Target="../media/image7.jpeg"/><Relationship Id="rId10" Type="http://schemas.openxmlformats.org/officeDocument/2006/relationships/hyperlink" Target="http://en.wikipedia.org/wiki/File:Molotov.bra.jpg" TargetMode="External"/><Relationship Id="rId4" Type="http://schemas.openxmlformats.org/officeDocument/2006/relationships/slide" Target="slide2.xml"/><Relationship Id="rId9" Type="http://schemas.openxmlformats.org/officeDocument/2006/relationships/image" Target="../media/image4.jpeg"/><Relationship Id="rId14" Type="http://schemas.openxmlformats.org/officeDocument/2006/relationships/hyperlink" Target="http://en.wikipedia.org/wiki/File:Dwight_D._Eisenhower,_official_photo_portrait,_May_29,_1959.jpg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slide" Target="slide1.xml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en.wikipedia.org/wiki/File:Bundesarchiv_Bild_183-14059-0018,_Berlin,_Oberbefehlshaber_der_vier_Verb%C3%BCndeten.jpg" TargetMode="External"/><Relationship Id="rId5" Type="http://schemas.openxmlformats.org/officeDocument/2006/relationships/image" Target="../media/image2.jpeg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hyperlink" Target="http://en.wikipedia.org/wiki/File:Bundesarchiv_Bild_183-14059-0018,_Berlin,_Oberbefehlshaber_der_vier_Verb%C3%BCndeten.jpg" TargetMode="External"/><Relationship Id="rId3" Type="http://schemas.openxmlformats.org/officeDocument/2006/relationships/hyperlink" Target="http://www.bing.com/videos/search?q=zhukov+videos&amp;mid=F16BA8336DE52C36E524F16BA8336DE52C36E524&amp;view=detail&amp;FORM=VIRE3" TargetMode="External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11" Type="http://schemas.openxmlformats.org/officeDocument/2006/relationships/image" Target="../media/image2.jpeg"/><Relationship Id="rId5" Type="http://schemas.openxmlformats.org/officeDocument/2006/relationships/slide" Target="slide2.xml"/><Relationship Id="rId10" Type="http://schemas.openxmlformats.org/officeDocument/2006/relationships/image" Target="../media/image14.jpeg"/><Relationship Id="rId4" Type="http://schemas.openxmlformats.org/officeDocument/2006/relationships/slide" Target="slide1.xml"/><Relationship Id="rId9" Type="http://schemas.openxmlformats.org/officeDocument/2006/relationships/image" Target="../media/image13.jpeg"/><Relationship Id="rId1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>
              <a:defRPr/>
            </a:pPr>
            <a:r>
              <a:rPr lang="en-US" sz="1400" b="1" dirty="0" smtClean="0">
                <a:solidFill>
                  <a:schemeClr val="bg1"/>
                </a:solidFill>
                <a:cs typeface="+mj-cs"/>
              </a:rPr>
              <a:t>facebook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  <a:defRPr/>
            </a:pPr>
            <a:r>
              <a:rPr lang="en-US" sz="1400" dirty="0" smtClean="0"/>
              <a:t>Georgy Konstantinovich</a:t>
            </a:r>
            <a:r>
              <a:rPr lang="en-US" sz="1400" b="1" dirty="0" smtClean="0"/>
              <a:t> </a:t>
            </a:r>
            <a:r>
              <a:rPr lang="en-US" sz="1400" dirty="0" smtClean="0"/>
              <a:t>Zhukov</a:t>
            </a:r>
            <a:r>
              <a:rPr lang="en-US" sz="1000" dirty="0" smtClean="0"/>
              <a:t> storming the Reichstag brb </a:t>
            </a:r>
            <a:endParaRPr lang="en-US" sz="1000" dirty="0" smtClean="0">
              <a:cs typeface="+mn-cs"/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Wall</a:t>
            </a:r>
          </a:p>
        </p:txBody>
      </p:sp>
      <p:sp>
        <p:nvSpPr>
          <p:cNvPr id="2057" name="Rectangle 9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Photos</a:t>
            </a: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Flair</a:t>
            </a: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Boxes</a:t>
            </a:r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endParaRPr lang="en-US" sz="1000">
              <a:solidFill>
                <a:schemeClr val="bg1"/>
              </a:solidFill>
              <a:cs typeface="+mn-cs"/>
            </a:endParaRPr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5562600" y="0"/>
            <a:ext cx="25908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 dirty="0" smtClean="0">
                <a:solidFill>
                  <a:schemeClr val="bg1"/>
                </a:solidFill>
              </a:rPr>
              <a:t>Georgy Konstantinovich</a:t>
            </a:r>
            <a:r>
              <a:rPr lang="en-US" sz="1200" b="1" dirty="0" smtClean="0">
                <a:solidFill>
                  <a:schemeClr val="bg1"/>
                </a:solidFill>
              </a:rPr>
              <a:t> </a:t>
            </a:r>
            <a:r>
              <a:rPr lang="en-US" sz="1200" dirty="0" smtClean="0">
                <a:solidFill>
                  <a:schemeClr val="bg1"/>
                </a:solidFill>
              </a:rPr>
              <a:t>Zhukov</a:t>
            </a:r>
            <a:r>
              <a:rPr lang="en-US" sz="900" dirty="0" smtClean="0">
                <a:solidFill>
                  <a:schemeClr val="bg1"/>
                </a:solidFill>
              </a:rPr>
              <a:t> </a:t>
            </a:r>
            <a:endParaRPr lang="en-US" sz="1200" dirty="0">
              <a:solidFill>
                <a:schemeClr val="bg1"/>
              </a:solidFill>
              <a:cs typeface="+mn-cs"/>
            </a:endParaRP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Logout</a:t>
            </a: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700" dirty="0">
                <a:cs typeface="+mn-cs"/>
              </a:rPr>
              <a:t>View photos of </a:t>
            </a:r>
            <a:r>
              <a:rPr lang="en-US" sz="700" dirty="0" smtClean="0">
                <a:cs typeface="+mn-cs"/>
              </a:rPr>
              <a:t>Georgy (8)</a:t>
            </a:r>
            <a:endParaRPr lang="en-US" sz="700" dirty="0">
              <a:cs typeface="+mn-cs"/>
            </a:endParaRPr>
          </a:p>
        </p:txBody>
      </p:sp>
      <p:sp>
        <p:nvSpPr>
          <p:cNvPr id="2064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700" dirty="0">
                <a:cs typeface="+mn-cs"/>
              </a:rPr>
              <a:t>Send </a:t>
            </a:r>
            <a:r>
              <a:rPr lang="en-US" sz="700" dirty="0" smtClean="0">
                <a:cs typeface="+mn-cs"/>
              </a:rPr>
              <a:t>Zhukov </a:t>
            </a:r>
            <a:r>
              <a:rPr lang="en-US" sz="700" dirty="0">
                <a:cs typeface="+mn-cs"/>
              </a:rPr>
              <a:t>a message</a:t>
            </a:r>
          </a:p>
        </p:txBody>
      </p:sp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700" dirty="0">
                <a:cs typeface="+mn-cs"/>
              </a:rPr>
              <a:t>Poke message</a:t>
            </a:r>
          </a:p>
        </p:txBody>
      </p:sp>
      <p:sp>
        <p:nvSpPr>
          <p:cNvPr id="2067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68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cs typeface="+mn-cs"/>
              </a:rPr>
              <a:t>Wall</a:t>
            </a:r>
          </a:p>
        </p:txBody>
      </p:sp>
      <p:sp>
        <p:nvSpPr>
          <p:cNvPr id="2071" name="Text Box 2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cs typeface="+mn-cs"/>
              </a:rPr>
              <a:t>Info</a:t>
            </a:r>
          </a:p>
        </p:txBody>
      </p:sp>
      <p:sp>
        <p:nvSpPr>
          <p:cNvPr id="2072" name="Text Box 2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cs typeface="+mn-cs"/>
              </a:rPr>
              <a:t>Photos</a:t>
            </a: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 dirty="0">
                <a:solidFill>
                  <a:srgbClr val="3333CC"/>
                </a:solidFill>
                <a:cs typeface="+mn-cs"/>
              </a:rPr>
              <a:t>Boxes</a:t>
            </a:r>
          </a:p>
        </p:txBody>
      </p:sp>
      <p:sp>
        <p:nvSpPr>
          <p:cNvPr id="2075" name="Rectangle 27"/>
          <p:cNvSpPr>
            <a:spLocks noChangeArrowheads="1"/>
          </p:cNvSpPr>
          <p:nvPr/>
        </p:nvSpPr>
        <p:spPr bwMode="auto">
          <a:xfrm>
            <a:off x="2057400" y="1524000"/>
            <a:ext cx="6019800" cy="838200"/>
          </a:xfrm>
          <a:prstGeom prst="rect">
            <a:avLst/>
          </a:prstGeom>
          <a:solidFill>
            <a:srgbClr val="D9DCE7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76" name="Text Box 28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1400">
              <a:cs typeface="+mn-cs"/>
            </a:endParaRPr>
          </a:p>
        </p:txBody>
      </p:sp>
      <p:sp>
        <p:nvSpPr>
          <p:cNvPr id="2077" name="Text Box 29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1200">
              <a:cs typeface="+mn-cs"/>
            </a:endParaRPr>
          </a:p>
        </p:txBody>
      </p:sp>
      <p:sp>
        <p:nvSpPr>
          <p:cNvPr id="2078" name="Text Box 30"/>
          <p:cNvSpPr txBox="1">
            <a:spLocks noChangeArrowheads="1"/>
          </p:cNvSpPr>
          <p:nvPr/>
        </p:nvSpPr>
        <p:spPr bwMode="auto">
          <a:xfrm>
            <a:off x="2133600" y="1600200"/>
            <a:ext cx="23622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 dirty="0">
                <a:solidFill>
                  <a:srgbClr val="343434"/>
                </a:solidFill>
                <a:cs typeface="+mn-cs"/>
              </a:rPr>
              <a:t>Write something…</a:t>
            </a:r>
          </a:p>
        </p:txBody>
      </p:sp>
      <p:sp>
        <p:nvSpPr>
          <p:cNvPr id="2079" name="Text Box 31"/>
          <p:cNvSpPr txBox="1">
            <a:spLocks noChangeArrowheads="1"/>
          </p:cNvSpPr>
          <p:nvPr/>
        </p:nvSpPr>
        <p:spPr bwMode="auto">
          <a:xfrm>
            <a:off x="7162800" y="1905000"/>
            <a:ext cx="685800" cy="244475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 dirty="0">
                <a:cs typeface="+mn-cs"/>
              </a:rPr>
              <a:t>Share</a:t>
            </a:r>
          </a:p>
        </p:txBody>
      </p:sp>
      <p:sp>
        <p:nvSpPr>
          <p:cNvPr id="2081" name="Text Box 33"/>
          <p:cNvSpPr txBox="1">
            <a:spLocks noChangeArrowheads="1"/>
          </p:cNvSpPr>
          <p:nvPr/>
        </p:nvSpPr>
        <p:spPr bwMode="auto">
          <a:xfrm>
            <a:off x="152400" y="3352800"/>
            <a:ext cx="1600200" cy="228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>
                <a:cs typeface="+mn-cs"/>
              </a:rPr>
              <a:t>Information</a:t>
            </a:r>
          </a:p>
        </p:txBody>
      </p:sp>
      <p:sp>
        <p:nvSpPr>
          <p:cNvPr id="2080" name="Line 32"/>
          <p:cNvSpPr>
            <a:spLocks noChangeShapeType="1"/>
          </p:cNvSpPr>
          <p:nvPr/>
        </p:nvSpPr>
        <p:spPr bwMode="auto">
          <a:xfrm>
            <a:off x="152400" y="3352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82" name="Text Box 34"/>
          <p:cNvSpPr txBox="1">
            <a:spLocks noChangeArrowheads="1"/>
          </p:cNvSpPr>
          <p:nvPr/>
        </p:nvSpPr>
        <p:spPr bwMode="auto">
          <a:xfrm>
            <a:off x="152400" y="3657600"/>
            <a:ext cx="1600200" cy="1261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Networks</a:t>
            </a:r>
            <a:r>
              <a:rPr lang="en-US" sz="800" dirty="0">
                <a:solidFill>
                  <a:srgbClr val="D9DCE7"/>
                </a:solidFill>
                <a:cs typeface="+mn-cs"/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Moscow, Russia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solidFill>
                  <a:srgbClr val="959EBD"/>
                </a:solidFill>
                <a:cs typeface="+mn-cs"/>
              </a:rPr>
              <a:t>Birthday:</a:t>
            </a:r>
            <a:r>
              <a:rPr lang="en-US" sz="800" dirty="0" smtClean="0"/>
              <a:t> 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/>
              <a:t>December 1, 1896</a:t>
            </a:r>
            <a:endParaRPr lang="en-US" sz="800" dirty="0" smtClean="0">
              <a:solidFill>
                <a:srgbClr val="959EBD"/>
              </a:solidFill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solidFill>
                  <a:srgbClr val="959EBD"/>
                </a:solidFill>
                <a:cs typeface="+mn-cs"/>
              </a:rPr>
              <a:t>Political: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/>
              <a:t>Bolshevik Party</a:t>
            </a:r>
            <a:endParaRPr lang="en-US" sz="800" dirty="0">
              <a:solidFill>
                <a:srgbClr val="959EBD"/>
              </a:solidFill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solidFill>
                  <a:srgbClr val="959EBD"/>
                </a:solidFill>
                <a:cs typeface="+mn-cs"/>
              </a:rPr>
              <a:t>Religion</a:t>
            </a:r>
            <a:r>
              <a:rPr lang="en-US" sz="800" dirty="0">
                <a:solidFill>
                  <a:srgbClr val="959EBD"/>
                </a:solidFill>
                <a:cs typeface="+mn-cs"/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Atheist 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Hometown: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/>
              <a:t>Strelkovka</a:t>
            </a:r>
            <a:r>
              <a:rPr lang="en-US" sz="800" dirty="0" smtClean="0">
                <a:cs typeface="+mn-cs"/>
              </a:rPr>
              <a:t>, Soviet Union.</a:t>
            </a:r>
            <a:endParaRPr lang="en-US" sz="800" dirty="0">
              <a:cs typeface="+mn-cs"/>
            </a:endParaRPr>
          </a:p>
        </p:txBody>
      </p:sp>
      <p:sp>
        <p:nvSpPr>
          <p:cNvPr id="2083" name="Line 35"/>
          <p:cNvSpPr>
            <a:spLocks noChangeShapeType="1"/>
          </p:cNvSpPr>
          <p:nvPr/>
        </p:nvSpPr>
        <p:spPr bwMode="auto">
          <a:xfrm>
            <a:off x="152400" y="5181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84" name="Text Box 36"/>
          <p:cNvSpPr txBox="1">
            <a:spLocks noChangeArrowheads="1"/>
          </p:cNvSpPr>
          <p:nvPr/>
        </p:nvSpPr>
        <p:spPr bwMode="auto">
          <a:xfrm>
            <a:off x="152400" y="5029200"/>
            <a:ext cx="1600200" cy="228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>
                <a:cs typeface="+mn-cs"/>
              </a:rPr>
              <a:t>Friends</a:t>
            </a:r>
          </a:p>
        </p:txBody>
      </p:sp>
      <p:sp>
        <p:nvSpPr>
          <p:cNvPr id="2087" name="Text Box 39"/>
          <p:cNvSpPr txBox="1">
            <a:spLocks noChangeArrowheads="1"/>
          </p:cNvSpPr>
          <p:nvPr/>
        </p:nvSpPr>
        <p:spPr bwMode="auto">
          <a:xfrm>
            <a:off x="152400" y="5867400"/>
            <a:ext cx="5334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Kliment</a:t>
            </a:r>
            <a:endParaRPr lang="en-US" sz="800" dirty="0">
              <a:cs typeface="+mn-cs"/>
            </a:endParaRPr>
          </a:p>
        </p:txBody>
      </p:sp>
      <p:pic>
        <p:nvPicPr>
          <p:cNvPr id="14371" name="Picture 41" descr="Frank Sinatra, portrait for Kings Go Forth, 1958.&#10;Vintage silver gelatin, 7x13.5, signed. $900&#10;Â© 1978 Bill Avery&#10;MPTV">
            <a:hlinkClick r:id="rId5" tooltip="Frank Sinatra, portrait for Kings Go Forth, 1958.&#10;Vintage silver gelatin, 7x13.5, signed. $900&#10;Â© 1978 Bill Avery&#10;MPTV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5334000"/>
            <a:ext cx="531813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90" name="Text Box 42"/>
          <p:cNvSpPr txBox="1">
            <a:spLocks noChangeArrowheads="1"/>
          </p:cNvSpPr>
          <p:nvPr/>
        </p:nvSpPr>
        <p:spPr bwMode="auto">
          <a:xfrm>
            <a:off x="685800" y="5867400"/>
            <a:ext cx="5334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Joseph</a:t>
            </a:r>
            <a:endParaRPr lang="en-US" sz="800" dirty="0">
              <a:cs typeface="+mn-cs"/>
            </a:endParaRPr>
          </a:p>
        </p:txBody>
      </p:sp>
      <p:sp>
        <p:nvSpPr>
          <p:cNvPr id="2093" name="Text Box 45"/>
          <p:cNvSpPr txBox="1">
            <a:spLocks noChangeArrowheads="1"/>
          </p:cNvSpPr>
          <p:nvPr/>
        </p:nvSpPr>
        <p:spPr bwMode="auto">
          <a:xfrm>
            <a:off x="1219200" y="5867400"/>
            <a:ext cx="7620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Vyacheslav</a:t>
            </a:r>
            <a:endParaRPr lang="en-US" sz="800" dirty="0">
              <a:cs typeface="+mn-cs"/>
            </a:endParaRPr>
          </a:p>
        </p:txBody>
      </p:sp>
      <p:sp>
        <p:nvSpPr>
          <p:cNvPr id="2098" name="Text Box 50"/>
          <p:cNvSpPr txBox="1">
            <a:spLocks noChangeArrowheads="1"/>
          </p:cNvSpPr>
          <p:nvPr/>
        </p:nvSpPr>
        <p:spPr bwMode="auto">
          <a:xfrm>
            <a:off x="0" y="6643688"/>
            <a:ext cx="60960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Leonid</a:t>
            </a:r>
            <a:endParaRPr lang="en-US" sz="800" dirty="0">
              <a:cs typeface="+mn-cs"/>
            </a:endParaRPr>
          </a:p>
        </p:txBody>
      </p:sp>
      <p:sp>
        <p:nvSpPr>
          <p:cNvPr id="2101" name="Text Box 53"/>
          <p:cNvSpPr txBox="1">
            <a:spLocks noChangeArrowheads="1"/>
          </p:cNvSpPr>
          <p:nvPr/>
        </p:nvSpPr>
        <p:spPr bwMode="auto">
          <a:xfrm>
            <a:off x="685800" y="6643688"/>
            <a:ext cx="53340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Dwight</a:t>
            </a:r>
            <a:endParaRPr lang="en-US" sz="800" dirty="0">
              <a:cs typeface="+mn-cs"/>
            </a:endParaRPr>
          </a:p>
        </p:txBody>
      </p:sp>
      <p:sp>
        <p:nvSpPr>
          <p:cNvPr id="2102" name="Rectangle 54"/>
          <p:cNvSpPr>
            <a:spLocks noChangeArrowheads="1"/>
          </p:cNvSpPr>
          <p:nvPr/>
        </p:nvSpPr>
        <p:spPr bwMode="auto">
          <a:xfrm>
            <a:off x="2590800" y="3962400"/>
            <a:ext cx="4495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200" dirty="0" smtClean="0">
                <a:cs typeface="+mn-cs"/>
              </a:rPr>
              <a:t>Georgy Zhukov </a:t>
            </a:r>
            <a:r>
              <a:rPr lang="en-US" sz="900" dirty="0" smtClean="0">
                <a:cs typeface="+mn-cs"/>
              </a:rPr>
              <a:t>took over Auschwitz what an atrocity </a:t>
            </a:r>
            <a:endParaRPr lang="en-US" sz="1200" dirty="0" smtClean="0">
              <a:cs typeface="+mn-cs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800" dirty="0" smtClean="0"/>
              <a:t>27 January 1945</a:t>
            </a:r>
            <a:endParaRPr lang="en-US" sz="800" dirty="0">
              <a:cs typeface="+mn-cs"/>
            </a:endParaRPr>
          </a:p>
        </p:txBody>
      </p:sp>
      <p:sp>
        <p:nvSpPr>
          <p:cNvPr id="2108" name="Text Box 60"/>
          <p:cNvSpPr txBox="1">
            <a:spLocks noChangeArrowheads="1"/>
          </p:cNvSpPr>
          <p:nvPr/>
        </p:nvSpPr>
        <p:spPr bwMode="auto">
          <a:xfrm>
            <a:off x="2743200" y="5486400"/>
            <a:ext cx="4648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cs typeface="+mn-cs"/>
            </a:endParaRPr>
          </a:p>
        </p:txBody>
      </p:sp>
      <p:sp>
        <p:nvSpPr>
          <p:cNvPr id="2112" name="Text Box 64"/>
          <p:cNvSpPr txBox="1">
            <a:spLocks noChangeArrowheads="1"/>
          </p:cNvSpPr>
          <p:nvPr/>
        </p:nvSpPr>
        <p:spPr bwMode="auto">
          <a:xfrm>
            <a:off x="1219200" y="6643688"/>
            <a:ext cx="53340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Alexei</a:t>
            </a:r>
            <a:endParaRPr lang="en-US" sz="800" dirty="0">
              <a:cs typeface="+mn-cs"/>
            </a:endParaRPr>
          </a:p>
        </p:txBody>
      </p:sp>
      <p:sp>
        <p:nvSpPr>
          <p:cNvPr id="2115" name="Rectangle 67"/>
          <p:cNvSpPr>
            <a:spLocks noChangeArrowheads="1"/>
          </p:cNvSpPr>
          <p:nvPr/>
        </p:nvSpPr>
        <p:spPr bwMode="auto">
          <a:xfrm>
            <a:off x="2514600" y="2590800"/>
            <a:ext cx="449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200" dirty="0" smtClean="0">
                <a:cs typeface="+mn-cs"/>
              </a:rPr>
              <a:t>Joseph Stalin To Georgy Zhukov </a:t>
            </a:r>
            <a:r>
              <a:rPr lang="en-US" sz="900" dirty="0" smtClean="0">
                <a:cs typeface="+mn-cs"/>
              </a:rPr>
              <a:t>good job in Berlin I'm making you Military governor  of Germany for the time being </a:t>
            </a: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800" dirty="0" smtClean="0"/>
              <a:t>10 June 1945</a:t>
            </a:r>
            <a:endParaRPr lang="en-US" sz="800" dirty="0">
              <a:cs typeface="+mn-cs"/>
            </a:endParaRPr>
          </a:p>
        </p:txBody>
      </p:sp>
      <p:sp>
        <p:nvSpPr>
          <p:cNvPr id="2118" name="Rectangle 70"/>
          <p:cNvSpPr>
            <a:spLocks noChangeArrowheads="1"/>
          </p:cNvSpPr>
          <p:nvPr/>
        </p:nvSpPr>
        <p:spPr bwMode="auto">
          <a:xfrm>
            <a:off x="2667000" y="6019800"/>
            <a:ext cx="4495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200" dirty="0" smtClean="0">
                <a:cs typeface="+mn-cs"/>
              </a:rPr>
              <a:t>Georgy Zhukov </a:t>
            </a:r>
            <a:r>
              <a:rPr lang="en-US" sz="900" dirty="0" smtClean="0">
                <a:cs typeface="+mn-cs"/>
              </a:rPr>
              <a:t>prompted to general no big deal  </a:t>
            </a: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800" dirty="0" smtClean="0">
                <a:cs typeface="+mn-cs"/>
              </a:rPr>
              <a:t>July11</a:t>
            </a:r>
            <a:r>
              <a:rPr lang="en-US" sz="800" dirty="0">
                <a:cs typeface="+mn-cs"/>
              </a:rPr>
              <a:t>, </a:t>
            </a:r>
            <a:r>
              <a:rPr lang="en-US" sz="800" dirty="0" smtClean="0">
                <a:cs typeface="+mn-cs"/>
              </a:rPr>
              <a:t>1940</a:t>
            </a:r>
            <a:endParaRPr lang="en-US" sz="800" dirty="0">
              <a:cs typeface="+mn-cs"/>
            </a:endParaRPr>
          </a:p>
        </p:txBody>
      </p:sp>
      <p:sp>
        <p:nvSpPr>
          <p:cNvPr id="2121" name="Rectangle 73"/>
          <p:cNvSpPr>
            <a:spLocks noChangeArrowheads="1"/>
          </p:cNvSpPr>
          <p:nvPr/>
        </p:nvSpPr>
        <p:spPr bwMode="auto">
          <a:xfrm>
            <a:off x="2667000" y="4648200"/>
            <a:ext cx="4495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200" dirty="0" smtClean="0">
                <a:cs typeface="+mn-cs"/>
              </a:rPr>
              <a:t>Georgy Zhukov</a:t>
            </a:r>
            <a:r>
              <a:rPr lang="en-US" sz="1200" dirty="0" smtClean="0"/>
              <a:t>  </a:t>
            </a:r>
            <a:r>
              <a:rPr lang="en-US" sz="900" dirty="0" smtClean="0"/>
              <a:t>ended  the German occupation of Leningrad</a:t>
            </a:r>
            <a:endParaRPr lang="en-US" sz="900" dirty="0" smtClean="0">
              <a:cs typeface="+mn-cs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800" dirty="0" smtClean="0"/>
              <a:t>February 2</a:t>
            </a:r>
            <a:r>
              <a:rPr lang="en-US" sz="800" dirty="0" smtClean="0">
                <a:cs typeface="+mn-cs"/>
              </a:rPr>
              <a:t>, </a:t>
            </a:r>
            <a:r>
              <a:rPr lang="en-US" sz="800" dirty="0">
                <a:cs typeface="+mn-cs"/>
              </a:rPr>
              <a:t>1962</a:t>
            </a:r>
          </a:p>
        </p:txBody>
      </p:sp>
      <p:sp>
        <p:nvSpPr>
          <p:cNvPr id="2123" name="Rectangle 75"/>
          <p:cNvSpPr>
            <a:spLocks noChangeArrowheads="1"/>
          </p:cNvSpPr>
          <p:nvPr/>
        </p:nvSpPr>
        <p:spPr bwMode="auto">
          <a:xfrm>
            <a:off x="2667000" y="5257800"/>
            <a:ext cx="4495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200" dirty="0" smtClean="0"/>
              <a:t>Kliment Voroshilov to Georgy Zhukov </a:t>
            </a:r>
            <a:r>
              <a:rPr lang="en-US" sz="900" dirty="0" smtClean="0"/>
              <a:t>we need to discus the defense of Leningrad </a:t>
            </a:r>
            <a:endParaRPr lang="en-US" sz="900" dirty="0">
              <a:cs typeface="+mn-cs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800" dirty="0" smtClean="0">
                <a:cs typeface="+mn-cs"/>
              </a:rPr>
              <a:t>January </a:t>
            </a:r>
            <a:r>
              <a:rPr lang="en-US" sz="800" dirty="0">
                <a:cs typeface="+mn-cs"/>
              </a:rPr>
              <a:t>1</a:t>
            </a:r>
            <a:r>
              <a:rPr lang="en-US" sz="800" dirty="0" smtClean="0">
                <a:cs typeface="+mn-cs"/>
              </a:rPr>
              <a:t>, 1943</a:t>
            </a:r>
            <a:endParaRPr lang="en-US" sz="800" dirty="0">
              <a:cs typeface="+mn-cs"/>
            </a:endParaRPr>
          </a:p>
        </p:txBody>
      </p:sp>
      <p:sp>
        <p:nvSpPr>
          <p:cNvPr id="2125" name="Rectangle 77"/>
          <p:cNvSpPr>
            <a:spLocks noChangeArrowheads="1"/>
          </p:cNvSpPr>
          <p:nvPr/>
        </p:nvSpPr>
        <p:spPr bwMode="auto">
          <a:xfrm>
            <a:off x="2590800" y="3352800"/>
            <a:ext cx="4495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200" dirty="0" smtClean="0">
                <a:cs typeface="+mn-cs"/>
              </a:rPr>
              <a:t>Georgy Zhukov </a:t>
            </a:r>
            <a:r>
              <a:rPr lang="en-US" sz="900" dirty="0" smtClean="0">
                <a:cs typeface="+mn-cs"/>
              </a:rPr>
              <a:t>storming the Reichstag brb</a:t>
            </a:r>
            <a:r>
              <a:rPr lang="en-US" sz="1200" dirty="0" smtClean="0">
                <a:cs typeface="+mn-cs"/>
              </a:rPr>
              <a:t>  </a:t>
            </a:r>
            <a:endParaRPr lang="en-US" sz="900" dirty="0">
              <a:cs typeface="+mn-cs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800" dirty="0">
                <a:cs typeface="+mn-cs"/>
              </a:rPr>
              <a:t>April </a:t>
            </a:r>
            <a:r>
              <a:rPr lang="en-US" sz="800" dirty="0" smtClean="0">
                <a:cs typeface="+mn-cs"/>
              </a:rPr>
              <a:t>29, 1945</a:t>
            </a:r>
            <a:endParaRPr lang="en-US" sz="800" dirty="0">
              <a:cs typeface="+mn-cs"/>
            </a:endParaRPr>
          </a:p>
        </p:txBody>
      </p:sp>
      <p:pic>
        <p:nvPicPr>
          <p:cNvPr id="58" name="Picture 57" descr="Zhukov 50 percent medals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0669" y="457201"/>
            <a:ext cx="1206788" cy="1905000"/>
          </a:xfrm>
          <a:prstGeom prst="rect">
            <a:avLst/>
          </a:prstGeom>
        </p:spPr>
      </p:pic>
      <p:pic>
        <p:nvPicPr>
          <p:cNvPr id="60" name="Picture 59" descr="Zhukov 50 percent medals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33600" y="3200400"/>
            <a:ext cx="414101" cy="533401"/>
          </a:xfrm>
          <a:prstGeom prst="rect">
            <a:avLst/>
          </a:prstGeom>
        </p:spPr>
      </p:pic>
      <p:pic>
        <p:nvPicPr>
          <p:cNvPr id="62" name="Picture 61" descr="Zhukov 50 percent medals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33600" y="4495800"/>
            <a:ext cx="381000" cy="533400"/>
          </a:xfrm>
          <a:prstGeom prst="rect">
            <a:avLst/>
          </a:prstGeom>
        </p:spPr>
      </p:pic>
      <p:pic>
        <p:nvPicPr>
          <p:cNvPr id="63" name="Picture 62" descr="Zhukov 50 percent medals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33600" y="5943600"/>
            <a:ext cx="380999" cy="533400"/>
          </a:xfrm>
          <a:prstGeom prst="rect">
            <a:avLst/>
          </a:prstGeom>
        </p:spPr>
      </p:pic>
      <p:pic>
        <p:nvPicPr>
          <p:cNvPr id="59" name="Picture 58" descr="Zhukov 50 percent medals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33600" y="3886200"/>
            <a:ext cx="381000" cy="533400"/>
          </a:xfrm>
          <a:prstGeom prst="rect">
            <a:avLst/>
          </a:prstGeom>
        </p:spPr>
      </p:pic>
      <p:pic>
        <p:nvPicPr>
          <p:cNvPr id="6146" name="Picture 2" descr="http://image.absoluteastronomy.com/images/topicimages/k/kl/kliment_voroshilov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133600" y="5181600"/>
            <a:ext cx="381000" cy="533401"/>
          </a:xfrm>
          <a:prstGeom prst="rect">
            <a:avLst/>
          </a:prstGeom>
          <a:noFill/>
        </p:spPr>
      </p:pic>
      <p:pic>
        <p:nvPicPr>
          <p:cNvPr id="6148" name="Picture 4" descr="http://ts2.mm.bing.net/images/thumbnail.aspx?q=1343761683701&amp;id=f6a50831d9be21b69f955af9754c9c68&amp;url=http%3a%2f%2f4.bp.blogspot.com%2f_bHbWHhBP1PQ%2fS620Q1RNM2I%2fAAAAAAAAAl0%2f8pET1vtmftI%2fs1600%2fstalin-gde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133600" y="2590800"/>
            <a:ext cx="373253" cy="479843"/>
          </a:xfrm>
          <a:prstGeom prst="rect">
            <a:avLst/>
          </a:prstGeom>
          <a:noFill/>
        </p:spPr>
      </p:pic>
      <p:pic>
        <p:nvPicPr>
          <p:cNvPr id="61" name="Picture 2" descr="http://image.absoluteastronomy.com/images/topicimages/k/kl/kliment_voroshilov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90500" y="5334000"/>
            <a:ext cx="381000" cy="533401"/>
          </a:xfrm>
          <a:prstGeom prst="rect">
            <a:avLst/>
          </a:prstGeom>
          <a:noFill/>
        </p:spPr>
      </p:pic>
      <p:pic>
        <p:nvPicPr>
          <p:cNvPr id="64" name="Picture 4" descr="http://ts2.mm.bing.net/images/thumbnail.aspx?q=1343761683701&amp;id=f6a50831d9be21b69f955af9754c9c68&amp;url=http%3a%2f%2f4.bp.blogspot.com%2f_bHbWHhBP1PQ%2fS620Q1RNM2I%2fAAAAAAAAAl0%2f8pET1vtmftI%2fs1600%2fstalin-gde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85800" y="5334000"/>
            <a:ext cx="533400" cy="569466"/>
          </a:xfrm>
          <a:prstGeom prst="rect">
            <a:avLst/>
          </a:prstGeom>
          <a:noFill/>
        </p:spPr>
      </p:pic>
      <p:pic>
        <p:nvPicPr>
          <p:cNvPr id="2" name="Picture 2" descr="http://upload.wikimedia.org/wikipedia/commons/thumb/c/c8/Molotov.bra.jpg/220px-Molotov.bra.jpg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295400" y="5257800"/>
            <a:ext cx="407460" cy="533401"/>
          </a:xfrm>
          <a:prstGeom prst="rect">
            <a:avLst/>
          </a:prstGeom>
          <a:noFill/>
        </p:spPr>
      </p:pic>
      <p:pic>
        <p:nvPicPr>
          <p:cNvPr id="3" name="Picture 4" descr="http://upload.wikimedia.org/wikipedia/commons/thumb/3/37/Leonid_Bre%C5%BEn%C4%9Bv_%28Bundesarchiv%29.jpg/220px-Leonid_Bre%C5%BEn%C4%9Bv_%28Bundesarchiv%29.jpg">
            <a:hlinkClick r:id="rId12"/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28600" y="6019800"/>
            <a:ext cx="403721" cy="600076"/>
          </a:xfrm>
          <a:prstGeom prst="rect">
            <a:avLst/>
          </a:prstGeom>
          <a:noFill/>
        </p:spPr>
      </p:pic>
      <p:pic>
        <p:nvPicPr>
          <p:cNvPr id="6150" name="Picture 6" descr="http://upload.wikimedia.org/wikipedia/commons/thumb/6/63/Dwight_D._Eisenhower%2C_official_photo_portrait%2C_May_29%2C_1959.jpg/220px-Dwight_D._Eisenhower%2C_official_photo_portrait%2C_May_29%2C_1959.jpg">
            <a:hlinkClick r:id="rId14"/>
          </p:cNvPr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762000" y="6096000"/>
            <a:ext cx="419100" cy="521970"/>
          </a:xfrm>
          <a:prstGeom prst="rect">
            <a:avLst/>
          </a:prstGeom>
          <a:noFill/>
        </p:spPr>
      </p:pic>
      <p:pic>
        <p:nvPicPr>
          <p:cNvPr id="6152" name="Picture 8" descr="http://upload.wikimedia.org/wikipedia/commons/thumb/8/8c/Kossygin_Glassboro.jpg/220px-Kossygin_Glassboro.jpg">
            <a:hlinkClick r:id="rId16"/>
          </p:cNvPr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1295400" y="6019800"/>
            <a:ext cx="402739" cy="60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Line 2"/>
          <p:cNvSpPr>
            <a:spLocks noChangeShapeType="1"/>
          </p:cNvSpPr>
          <p:nvPr/>
        </p:nvSpPr>
        <p:spPr bwMode="auto">
          <a:xfrm>
            <a:off x="3352800" y="3048000"/>
            <a:ext cx="3124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2133600" y="2895600"/>
            <a:ext cx="14478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 b="1">
                <a:cs typeface="+mn-cs"/>
              </a:rPr>
              <a:t>Personal Information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>
              <a:defRPr/>
            </a:pPr>
            <a:r>
              <a:rPr lang="en-US" sz="1400" b="1" dirty="0" smtClean="0">
                <a:solidFill>
                  <a:schemeClr val="bg1"/>
                </a:solidFill>
                <a:cs typeface="+mj-cs"/>
              </a:rPr>
              <a:t>facebook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  <a:defRPr/>
            </a:pPr>
            <a:r>
              <a:rPr lang="en-US" sz="1400" dirty="0" smtClean="0"/>
              <a:t>Georgy Konstantinovich Zhukov </a:t>
            </a:r>
            <a:r>
              <a:rPr lang="en-US" sz="1000" dirty="0" smtClean="0"/>
              <a:t>storming the Reichstag brb </a:t>
            </a:r>
          </a:p>
          <a:p>
            <a:pPr algn="l" eaLnBrk="1" hangingPunct="1">
              <a:lnSpc>
                <a:spcPct val="90000"/>
              </a:lnSpc>
              <a:defRPr/>
            </a:pPr>
            <a:endParaRPr lang="en-US" sz="1200" dirty="0" smtClean="0">
              <a:cs typeface="+mn-cs"/>
            </a:endParaRPr>
          </a:p>
        </p:txBody>
      </p:sp>
      <p:sp>
        <p:nvSpPr>
          <p:cNvPr id="7176" name="Rectangle 8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Wall</a:t>
            </a:r>
          </a:p>
        </p:txBody>
      </p:sp>
      <p:sp>
        <p:nvSpPr>
          <p:cNvPr id="7177" name="Rectangle 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Photos</a:t>
            </a:r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Flair</a:t>
            </a:r>
          </a:p>
        </p:txBody>
      </p:sp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Boxes</a:t>
            </a:r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endParaRPr lang="en-US" sz="1000">
              <a:solidFill>
                <a:schemeClr val="bg1"/>
              </a:solidFill>
              <a:cs typeface="+mn-cs"/>
            </a:endParaRPr>
          </a:p>
        </p:txBody>
      </p:sp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5715000" y="0"/>
            <a:ext cx="24384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 dirty="0" smtClean="0">
                <a:solidFill>
                  <a:schemeClr val="bg1"/>
                </a:solidFill>
              </a:rPr>
              <a:t>Georgy Konstantinovich</a:t>
            </a:r>
            <a:r>
              <a:rPr lang="en-US" sz="1200" b="1" dirty="0" smtClean="0">
                <a:solidFill>
                  <a:schemeClr val="bg1"/>
                </a:solidFill>
              </a:rPr>
              <a:t> </a:t>
            </a:r>
            <a:r>
              <a:rPr lang="en-US" sz="1200" dirty="0" smtClean="0">
                <a:solidFill>
                  <a:schemeClr val="bg1"/>
                </a:solidFill>
              </a:rPr>
              <a:t>Zhukov</a:t>
            </a:r>
            <a:r>
              <a:rPr lang="en-US" sz="900" dirty="0" smtClean="0">
                <a:solidFill>
                  <a:schemeClr val="bg1"/>
                </a:solidFill>
              </a:rPr>
              <a:t> </a:t>
            </a:r>
            <a:endParaRPr lang="en-US" sz="1200" dirty="0">
              <a:solidFill>
                <a:schemeClr val="bg1"/>
              </a:solidFill>
              <a:cs typeface="+mn-cs"/>
            </a:endParaRPr>
          </a:p>
        </p:txBody>
      </p:sp>
      <p:sp>
        <p:nvSpPr>
          <p:cNvPr id="7182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Logout</a:t>
            </a: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200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700" dirty="0">
                <a:cs typeface="+mn-cs"/>
              </a:rPr>
              <a:t>View photos of </a:t>
            </a:r>
            <a:r>
              <a:rPr lang="en-US" sz="700" dirty="0" smtClean="0"/>
              <a:t>Georgy</a:t>
            </a:r>
            <a:r>
              <a:rPr lang="en-US" sz="700" dirty="0" smtClean="0">
                <a:cs typeface="+mn-cs"/>
              </a:rPr>
              <a:t> (8)</a:t>
            </a:r>
            <a:endParaRPr lang="en-US" sz="700" dirty="0">
              <a:cs typeface="+mn-cs"/>
            </a:endParaRPr>
          </a:p>
        </p:txBody>
      </p:sp>
      <p:sp>
        <p:nvSpPr>
          <p:cNvPr id="7184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700" dirty="0">
                <a:cs typeface="+mn-cs"/>
              </a:rPr>
              <a:t>Send </a:t>
            </a:r>
            <a:r>
              <a:rPr lang="en-US" sz="700" dirty="0" smtClean="0">
                <a:cs typeface="+mn-cs"/>
              </a:rPr>
              <a:t>Georgy </a:t>
            </a:r>
            <a:r>
              <a:rPr lang="en-US" sz="700" dirty="0">
                <a:cs typeface="+mn-cs"/>
              </a:rPr>
              <a:t>a message</a:t>
            </a:r>
          </a:p>
        </p:txBody>
      </p:sp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700">
                <a:cs typeface="+mn-cs"/>
              </a:rPr>
              <a:t>Poke message</a:t>
            </a:r>
          </a:p>
        </p:txBody>
      </p:sp>
      <p:sp>
        <p:nvSpPr>
          <p:cNvPr id="7187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188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189" name="Text Box 21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rgbClr val="D9DCE7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chemeClr val="accent2"/>
                </a:solidFill>
                <a:cs typeface="+mn-cs"/>
              </a:rPr>
              <a:t>Wall</a:t>
            </a:r>
          </a:p>
        </p:txBody>
      </p:sp>
      <p:sp>
        <p:nvSpPr>
          <p:cNvPr id="7190" name="Text Box 22"/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Info</a:t>
            </a:r>
          </a:p>
        </p:txBody>
      </p:sp>
      <p:sp>
        <p:nvSpPr>
          <p:cNvPr id="7191" name="Text Box 2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Photos</a:t>
            </a:r>
          </a:p>
        </p:txBody>
      </p:sp>
      <p:sp>
        <p:nvSpPr>
          <p:cNvPr id="7192" name="Text Box 24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Boxes</a:t>
            </a:r>
          </a:p>
        </p:txBody>
      </p:sp>
      <p:sp>
        <p:nvSpPr>
          <p:cNvPr id="7193" name="Text Box 25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1400">
              <a:cs typeface="+mn-cs"/>
            </a:endParaRPr>
          </a:p>
        </p:txBody>
      </p:sp>
      <p:sp>
        <p:nvSpPr>
          <p:cNvPr id="7194" name="Text Box 26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1200">
              <a:cs typeface="+mn-cs"/>
            </a:endParaRPr>
          </a:p>
        </p:txBody>
      </p:sp>
      <p:sp>
        <p:nvSpPr>
          <p:cNvPr id="7195" name="Text Box 27"/>
          <p:cNvSpPr txBox="1">
            <a:spLocks noChangeArrowheads="1"/>
          </p:cNvSpPr>
          <p:nvPr/>
        </p:nvSpPr>
        <p:spPr bwMode="auto">
          <a:xfrm>
            <a:off x="2133600" y="1600200"/>
            <a:ext cx="1219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 b="1">
                <a:cs typeface="+mn-cs"/>
              </a:rPr>
              <a:t>Basic Information</a:t>
            </a:r>
          </a:p>
        </p:txBody>
      </p:sp>
      <p:sp>
        <p:nvSpPr>
          <p:cNvPr id="7196" name="Text Box 28"/>
          <p:cNvSpPr txBox="1">
            <a:spLocks noChangeArrowheads="1"/>
          </p:cNvSpPr>
          <p:nvPr/>
        </p:nvSpPr>
        <p:spPr bwMode="auto">
          <a:xfrm>
            <a:off x="152400" y="3276600"/>
            <a:ext cx="1600200" cy="228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>
                <a:cs typeface="+mn-cs"/>
              </a:rPr>
              <a:t>Information</a:t>
            </a:r>
          </a:p>
        </p:txBody>
      </p:sp>
      <p:sp>
        <p:nvSpPr>
          <p:cNvPr id="7197" name="Line 29"/>
          <p:cNvSpPr>
            <a:spLocks noChangeShapeType="1"/>
          </p:cNvSpPr>
          <p:nvPr/>
        </p:nvSpPr>
        <p:spPr bwMode="auto">
          <a:xfrm>
            <a:off x="152400" y="3276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198" name="Text Box 30"/>
          <p:cNvSpPr txBox="1">
            <a:spLocks noChangeArrowheads="1"/>
          </p:cNvSpPr>
          <p:nvPr/>
        </p:nvSpPr>
        <p:spPr bwMode="auto">
          <a:xfrm>
            <a:off x="152400" y="3581401"/>
            <a:ext cx="1600200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Networks</a:t>
            </a:r>
            <a:r>
              <a:rPr lang="en-US" sz="800" dirty="0" smtClean="0">
                <a:solidFill>
                  <a:srgbClr val="D9DCE7"/>
                </a:solidFill>
                <a:cs typeface="+mn-cs"/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/>
              <a:t>Moscow, Russia</a:t>
            </a:r>
            <a:endParaRPr lang="en-US" sz="800" dirty="0">
              <a:solidFill>
                <a:srgbClr val="D9DCE7"/>
              </a:solidFill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solidFill>
                  <a:srgbClr val="959EBD"/>
                </a:solidFill>
                <a:cs typeface="+mn-cs"/>
              </a:rPr>
              <a:t>Birthday: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/>
              <a:t>December 1, 1896</a:t>
            </a:r>
            <a:endParaRPr lang="en-US" sz="800" dirty="0">
              <a:solidFill>
                <a:srgbClr val="959EBD"/>
              </a:solidFill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solidFill>
                  <a:srgbClr val="959EBD"/>
                </a:solidFill>
                <a:cs typeface="+mn-cs"/>
              </a:rPr>
              <a:t>Political</a:t>
            </a:r>
            <a:r>
              <a:rPr lang="en-US" sz="800" dirty="0">
                <a:solidFill>
                  <a:srgbClr val="959EBD"/>
                </a:solidFill>
                <a:cs typeface="+mn-cs"/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/>
              <a:t>Bolshevik Party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Religion</a:t>
            </a:r>
            <a:r>
              <a:rPr lang="en-US" sz="800" dirty="0" smtClean="0">
                <a:solidFill>
                  <a:srgbClr val="959EBD"/>
                </a:solidFill>
                <a:cs typeface="+mn-cs"/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/>
              <a:t>Atheist </a:t>
            </a:r>
            <a:endParaRPr lang="en-US" sz="800" dirty="0">
              <a:solidFill>
                <a:srgbClr val="959EBD"/>
              </a:solidFill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solidFill>
                  <a:srgbClr val="959EBD"/>
                </a:solidFill>
                <a:cs typeface="+mn-cs"/>
              </a:rPr>
              <a:t>Hometown: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/>
              <a:t>Strelkovka, Soviet Union.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endParaRPr lang="en-US" sz="800" dirty="0" smtClean="0">
              <a:solidFill>
                <a:srgbClr val="959EBD"/>
              </a:solidFill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endParaRPr lang="en-US" sz="800" dirty="0" smtClean="0">
              <a:solidFill>
                <a:srgbClr val="959EBD"/>
              </a:solidFill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endParaRPr lang="en-US" sz="800" dirty="0" smtClean="0">
              <a:solidFill>
                <a:srgbClr val="959EBD"/>
              </a:solidFill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endParaRPr lang="en-US" sz="800" dirty="0">
              <a:solidFill>
                <a:srgbClr val="959EBD"/>
              </a:solidFill>
              <a:cs typeface="+mn-cs"/>
            </a:endParaRPr>
          </a:p>
        </p:txBody>
      </p:sp>
      <p:sp>
        <p:nvSpPr>
          <p:cNvPr id="7199" name="Line 31"/>
          <p:cNvSpPr>
            <a:spLocks noChangeShapeType="1"/>
          </p:cNvSpPr>
          <p:nvPr/>
        </p:nvSpPr>
        <p:spPr bwMode="auto">
          <a:xfrm>
            <a:off x="152400" y="4876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200" name="Text Box 32"/>
          <p:cNvSpPr txBox="1">
            <a:spLocks noChangeArrowheads="1"/>
          </p:cNvSpPr>
          <p:nvPr/>
        </p:nvSpPr>
        <p:spPr bwMode="auto">
          <a:xfrm>
            <a:off x="152400" y="4876800"/>
            <a:ext cx="1600200" cy="228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>
                <a:cs typeface="+mn-cs"/>
              </a:rPr>
              <a:t>Photos</a:t>
            </a:r>
          </a:p>
        </p:txBody>
      </p:sp>
      <p:sp>
        <p:nvSpPr>
          <p:cNvPr id="7201" name="Line 33"/>
          <p:cNvSpPr>
            <a:spLocks noChangeShapeType="1"/>
          </p:cNvSpPr>
          <p:nvPr/>
        </p:nvSpPr>
        <p:spPr bwMode="auto">
          <a:xfrm>
            <a:off x="3200400" y="17526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202" name="Text Box 34"/>
          <p:cNvSpPr txBox="1">
            <a:spLocks noChangeArrowheads="1"/>
          </p:cNvSpPr>
          <p:nvPr/>
        </p:nvSpPr>
        <p:spPr bwMode="auto">
          <a:xfrm>
            <a:off x="2133600" y="1905000"/>
            <a:ext cx="3124200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Networks:</a:t>
            </a:r>
            <a:r>
              <a:rPr lang="en-US" sz="800" dirty="0">
                <a:cs typeface="+mn-cs"/>
              </a:rPr>
              <a:t>         	</a:t>
            </a:r>
            <a:r>
              <a:rPr lang="en-US" sz="800" dirty="0" smtClean="0">
                <a:cs typeface="+mn-cs"/>
              </a:rPr>
              <a:t>          </a:t>
            </a:r>
            <a:r>
              <a:rPr lang="en-US" sz="800" dirty="0" smtClean="0"/>
              <a:t>Moscow, Russia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Sex:</a:t>
            </a:r>
            <a:r>
              <a:rPr lang="en-US" sz="800" dirty="0">
                <a:cs typeface="+mn-cs"/>
              </a:rPr>
              <a:t>                  	          Male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Birthday:</a:t>
            </a:r>
            <a:r>
              <a:rPr lang="en-US" sz="800" dirty="0">
                <a:cs typeface="+mn-cs"/>
              </a:rPr>
              <a:t>           	</a:t>
            </a:r>
            <a:r>
              <a:rPr lang="en-US" sz="800" dirty="0" smtClean="0">
                <a:cs typeface="+mn-cs"/>
              </a:rPr>
              <a:t>          December 1, 1896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Hometown:</a:t>
            </a:r>
            <a:r>
              <a:rPr lang="en-US" sz="800" dirty="0">
                <a:cs typeface="+mn-cs"/>
              </a:rPr>
              <a:t>       	</a:t>
            </a:r>
            <a:r>
              <a:rPr lang="en-US" sz="800" dirty="0" smtClean="0">
                <a:cs typeface="+mn-cs"/>
              </a:rPr>
              <a:t>          </a:t>
            </a:r>
            <a:r>
              <a:rPr lang="en-US" sz="800" dirty="0" smtClean="0"/>
              <a:t>Strelkovka, Soviet Union.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Relationship </a:t>
            </a:r>
            <a:r>
              <a:rPr lang="en-US" sz="800" dirty="0" smtClean="0">
                <a:solidFill>
                  <a:srgbClr val="959EBD"/>
                </a:solidFill>
                <a:cs typeface="+mn-cs"/>
              </a:rPr>
              <a:t>Status:           </a:t>
            </a:r>
            <a:r>
              <a:rPr lang="en-US" sz="800" dirty="0" smtClean="0">
                <a:cs typeface="+mn-cs"/>
              </a:rPr>
              <a:t>Single 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Political Views:</a:t>
            </a:r>
            <a:r>
              <a:rPr lang="en-US" sz="800" dirty="0">
                <a:cs typeface="+mn-cs"/>
              </a:rPr>
              <a:t>	</a:t>
            </a:r>
            <a:r>
              <a:rPr lang="en-US" sz="800" dirty="0" smtClean="0">
                <a:cs typeface="+mn-cs"/>
              </a:rPr>
              <a:t>           </a:t>
            </a:r>
            <a:r>
              <a:rPr lang="en-US" sz="800" dirty="0" smtClean="0"/>
              <a:t>Bolshevik Party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Religious Views:</a:t>
            </a:r>
            <a:r>
              <a:rPr lang="en-US" sz="800" dirty="0">
                <a:cs typeface="+mn-cs"/>
              </a:rPr>
              <a:t>                </a:t>
            </a:r>
            <a:r>
              <a:rPr lang="en-US" sz="800" dirty="0" smtClean="0">
                <a:cs typeface="+mn-cs"/>
              </a:rPr>
              <a:t>Atheist </a:t>
            </a:r>
            <a:endParaRPr lang="en-US" sz="800" dirty="0">
              <a:cs typeface="+mn-cs"/>
            </a:endParaRPr>
          </a:p>
        </p:txBody>
      </p:sp>
      <p:sp>
        <p:nvSpPr>
          <p:cNvPr id="7203" name="Text Box 35"/>
          <p:cNvSpPr txBox="1">
            <a:spLocks noChangeArrowheads="1"/>
          </p:cNvSpPr>
          <p:nvPr/>
        </p:nvSpPr>
        <p:spPr bwMode="auto">
          <a:xfrm>
            <a:off x="2133600" y="3200400"/>
            <a:ext cx="4495800" cy="1508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Activities:</a:t>
            </a:r>
            <a:r>
              <a:rPr lang="en-US" sz="800" dirty="0">
                <a:cs typeface="+mn-cs"/>
              </a:rPr>
              <a:t>         	          Commanding the Army, </a:t>
            </a:r>
            <a:r>
              <a:rPr lang="en-US" sz="800" dirty="0" smtClean="0">
                <a:cs typeface="+mn-cs"/>
              </a:rPr>
              <a:t>making war with Germany,  creating      	          communist regimes worldwide   </a:t>
            </a:r>
            <a:r>
              <a:rPr lang="en-US" sz="800" dirty="0">
                <a:cs typeface="+mn-cs"/>
              </a:rPr>
              <a:t>	</a:t>
            </a:r>
          </a:p>
          <a:p>
            <a:pPr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Interests:</a:t>
            </a:r>
            <a:r>
              <a:rPr lang="en-US" sz="800" dirty="0">
                <a:cs typeface="+mn-cs"/>
              </a:rPr>
              <a:t>                           </a:t>
            </a:r>
            <a:r>
              <a:rPr lang="en-US" sz="800" dirty="0" smtClean="0">
                <a:cs typeface="+mn-cs"/>
              </a:rPr>
              <a:t>Commanding armies, supporting the state, winters in Leningrad, 	          inciting communists revolutions</a:t>
            </a:r>
            <a:endParaRPr lang="en-US" sz="800" dirty="0">
              <a:cs typeface="+mn-cs"/>
            </a:endParaRPr>
          </a:p>
          <a:p>
            <a:pPr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Favorite Music</a:t>
            </a:r>
            <a:r>
              <a:rPr lang="en-US" sz="800" dirty="0" smtClean="0">
                <a:solidFill>
                  <a:srgbClr val="959EBD"/>
                </a:solidFill>
                <a:cs typeface="+mn-cs"/>
              </a:rPr>
              <a:t>:	           </a:t>
            </a:r>
            <a:r>
              <a:rPr lang="en-US" sz="800" dirty="0" smtClean="0"/>
              <a:t>Georgy Sviridov, Vladimir Mayakovsky</a:t>
            </a:r>
            <a:endParaRPr lang="en-US" sz="800" dirty="0">
              <a:cs typeface="+mn-cs"/>
            </a:endParaRPr>
          </a:p>
          <a:p>
            <a:pPr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Favorite Movies</a:t>
            </a:r>
            <a:r>
              <a:rPr lang="en-US" sz="800" dirty="0" smtClean="0">
                <a:solidFill>
                  <a:srgbClr val="959EBD"/>
                </a:solidFill>
                <a:cs typeface="+mn-cs"/>
              </a:rPr>
              <a:t>:	           </a:t>
            </a:r>
            <a:r>
              <a:rPr lang="en-US" sz="800" dirty="0" smtClean="0">
                <a:cs typeface="+mn-cs"/>
              </a:rPr>
              <a:t>A</a:t>
            </a:r>
            <a:r>
              <a:rPr lang="en-US" sz="800" dirty="0" smtClean="0"/>
              <a:t>gitki, Kino-Pravda, Father Sergius</a:t>
            </a:r>
            <a:endParaRPr lang="en-US" sz="800" dirty="0">
              <a:cs typeface="+mn-cs"/>
            </a:endParaRPr>
          </a:p>
          <a:p>
            <a:pPr marL="0" lvl="1"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Favorite TV Shows:	</a:t>
            </a:r>
            <a:r>
              <a:rPr lang="en-US" sz="800" dirty="0" smtClean="0">
                <a:solidFill>
                  <a:srgbClr val="959EBD"/>
                </a:solidFill>
                <a:cs typeface="+mn-cs"/>
              </a:rPr>
              <a:t>           </a:t>
            </a:r>
            <a:r>
              <a:rPr lang="en-US" sz="800" dirty="0" smtClean="0"/>
              <a:t>Moscow TV , радиовещанию, Shabolovka tower</a:t>
            </a:r>
            <a:endParaRPr lang="en-US" sz="800" dirty="0">
              <a:solidFill>
                <a:schemeClr val="accent2"/>
              </a:solidFill>
              <a:cs typeface="+mn-cs"/>
            </a:endParaRPr>
          </a:p>
          <a:p>
            <a:pPr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Favorite Books:</a:t>
            </a:r>
            <a:r>
              <a:rPr lang="en-US" sz="800" dirty="0">
                <a:cs typeface="+mn-cs"/>
              </a:rPr>
              <a:t>	</a:t>
            </a:r>
            <a:r>
              <a:rPr lang="en-US" sz="800" dirty="0" smtClean="0">
                <a:cs typeface="+mn-cs"/>
              </a:rPr>
              <a:t>           </a:t>
            </a:r>
            <a:r>
              <a:rPr lang="en-US" sz="800" dirty="0" smtClean="0"/>
              <a:t>picaresque novels , Doctor Zhivago , Creatures That Once Were Men</a:t>
            </a:r>
            <a:endParaRPr lang="en-US" sz="800" dirty="0">
              <a:cs typeface="+mn-cs"/>
            </a:endParaRPr>
          </a:p>
        </p:txBody>
      </p:sp>
      <p:sp>
        <p:nvSpPr>
          <p:cNvPr id="7205" name="Text Box 37"/>
          <p:cNvSpPr txBox="1">
            <a:spLocks noChangeArrowheads="1"/>
          </p:cNvSpPr>
          <p:nvPr/>
        </p:nvSpPr>
        <p:spPr bwMode="auto">
          <a:xfrm>
            <a:off x="838200" y="5486400"/>
            <a:ext cx="838200" cy="406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  <a:defRPr/>
            </a:pPr>
            <a:r>
              <a:rPr lang="en-US" sz="800" u="sng" dirty="0" smtClean="0">
                <a:solidFill>
                  <a:srgbClr val="3333FF"/>
                </a:solidFill>
                <a:cs typeface="+mn-cs"/>
              </a:rPr>
              <a:t>Tehran </a:t>
            </a:r>
            <a:r>
              <a:rPr lang="en-US" sz="800" dirty="0" smtClean="0">
                <a:cs typeface="+mn-cs"/>
              </a:rPr>
              <a:t>Updated last year</a:t>
            </a:r>
            <a:endParaRPr lang="en-US" sz="800" dirty="0">
              <a:cs typeface="+mn-cs"/>
            </a:endParaRPr>
          </a:p>
        </p:txBody>
      </p:sp>
      <p:sp>
        <p:nvSpPr>
          <p:cNvPr id="7206" name="Text Box 38"/>
          <p:cNvSpPr txBox="1">
            <a:spLocks noChangeArrowheads="1"/>
          </p:cNvSpPr>
          <p:nvPr/>
        </p:nvSpPr>
        <p:spPr bwMode="auto">
          <a:xfrm>
            <a:off x="152400" y="5105400"/>
            <a:ext cx="838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700">
                <a:cs typeface="+mn-cs"/>
              </a:rPr>
              <a:t>2 Albums</a:t>
            </a:r>
          </a:p>
        </p:txBody>
      </p:sp>
      <p:sp>
        <p:nvSpPr>
          <p:cNvPr id="7208" name="Text Box 40"/>
          <p:cNvSpPr txBox="1">
            <a:spLocks noChangeArrowheads="1"/>
          </p:cNvSpPr>
          <p:nvPr/>
        </p:nvSpPr>
        <p:spPr bwMode="auto">
          <a:xfrm>
            <a:off x="838200" y="6172200"/>
            <a:ext cx="914400" cy="406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  <a:defRPr/>
            </a:pPr>
            <a:r>
              <a:rPr lang="en-US" sz="800" u="sng" dirty="0" smtClean="0">
                <a:solidFill>
                  <a:srgbClr val="3333FF"/>
                </a:solidFill>
                <a:cs typeface="+mn-cs"/>
              </a:rPr>
              <a:t>Berlin Vacation </a:t>
            </a:r>
            <a:r>
              <a:rPr lang="en-US" sz="800" dirty="0" smtClean="0">
                <a:cs typeface="+mn-cs"/>
              </a:rPr>
              <a:t>Updated </a:t>
            </a:r>
            <a:r>
              <a:rPr lang="en-US" sz="800" dirty="0">
                <a:cs typeface="+mn-cs"/>
              </a:rPr>
              <a:t>two months ago</a:t>
            </a:r>
          </a:p>
        </p:txBody>
      </p:sp>
      <p:sp>
        <p:nvSpPr>
          <p:cNvPr id="7209" name="Text Box 41"/>
          <p:cNvSpPr txBox="1">
            <a:spLocks noChangeArrowheads="1"/>
          </p:cNvSpPr>
          <p:nvPr/>
        </p:nvSpPr>
        <p:spPr bwMode="auto">
          <a:xfrm>
            <a:off x="2133600" y="4800600"/>
            <a:ext cx="14478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 b="1">
                <a:cs typeface="+mn-cs"/>
              </a:rPr>
              <a:t>Contact Information</a:t>
            </a:r>
          </a:p>
        </p:txBody>
      </p:sp>
      <p:sp>
        <p:nvSpPr>
          <p:cNvPr id="7210" name="Line 42"/>
          <p:cNvSpPr>
            <a:spLocks noChangeShapeType="1"/>
          </p:cNvSpPr>
          <p:nvPr/>
        </p:nvSpPr>
        <p:spPr bwMode="auto">
          <a:xfrm>
            <a:off x="3276600" y="49530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211" name="Text Box 43"/>
          <p:cNvSpPr txBox="1">
            <a:spLocks noChangeArrowheads="1"/>
          </p:cNvSpPr>
          <p:nvPr/>
        </p:nvSpPr>
        <p:spPr bwMode="auto">
          <a:xfrm>
            <a:off x="2133600" y="5105400"/>
            <a:ext cx="4267200" cy="39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Address:	         </a:t>
            </a:r>
            <a:r>
              <a:rPr lang="en-US" sz="800" dirty="0" smtClean="0">
                <a:cs typeface="+mn-cs"/>
              </a:rPr>
              <a:t>72 Communist Avenue , Moscow, USSR </a:t>
            </a:r>
            <a:r>
              <a:rPr lang="en-US" sz="800" dirty="0">
                <a:cs typeface="+mn-cs"/>
              </a:rPr>
              <a:t>20500</a:t>
            </a:r>
          </a:p>
          <a:p>
            <a:pPr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Phone Number:	</a:t>
            </a:r>
            <a:r>
              <a:rPr lang="en-US" sz="800" dirty="0">
                <a:cs typeface="+mn-cs"/>
              </a:rPr>
              <a:t>         </a:t>
            </a:r>
            <a:r>
              <a:rPr lang="en-US" sz="800" dirty="0" smtClean="0">
                <a:cs typeface="+mn-cs"/>
              </a:rPr>
              <a:t>(000) 000-000</a:t>
            </a:r>
            <a:endParaRPr lang="en-US" sz="800" dirty="0">
              <a:cs typeface="+mn-cs"/>
            </a:endParaRPr>
          </a:p>
        </p:txBody>
      </p:sp>
      <p:pic>
        <p:nvPicPr>
          <p:cNvPr id="44" name="Picture 43" descr="Zhukov 50 percent medals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0669" y="457201"/>
            <a:ext cx="1206788" cy="1905000"/>
          </a:xfrm>
          <a:prstGeom prst="rect">
            <a:avLst/>
          </a:prstGeom>
        </p:spPr>
      </p:pic>
      <p:pic>
        <p:nvPicPr>
          <p:cNvPr id="45" name="Picture 2" descr="http://upload.wikimedia.org/wikipedia/commons/thumb/7/76/Bundesarchiv_Bild_183-14059-0018%2C_Berlin%2C_Oberbefehlshaber_der_vier_Verb%C3%BCndeten.jpg/250px-Bundesarchiv_Bild_183-14059-0018%2C_Berlin%2C_Oberbefehlshaber_der_vier_Verb%C3%BCndeten.jpg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2400" y="5410200"/>
            <a:ext cx="685800" cy="482803"/>
          </a:xfrm>
          <a:prstGeom prst="rect">
            <a:avLst/>
          </a:prstGeom>
          <a:noFill/>
        </p:spPr>
      </p:pic>
      <p:pic>
        <p:nvPicPr>
          <p:cNvPr id="46" name="Picture 45" descr="Zhukov at the Reichstag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2400" y="6172200"/>
            <a:ext cx="677333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hlinkClick r:id="rId3"/>
          </p:cNvPr>
          <p:cNvSpPr>
            <a:spLocks noChangeArrowheads="1"/>
          </p:cNvSpPr>
          <p:nvPr/>
        </p:nvSpPr>
        <p:spPr bwMode="auto">
          <a:xfrm>
            <a:off x="685800" y="4953000"/>
            <a:ext cx="4648200" cy="1676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 dirty="0">
              <a:cs typeface="+mn-cs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>
              <a:defRPr/>
            </a:pPr>
            <a:r>
              <a:rPr lang="en-US" sz="1400" b="1" dirty="0" smtClean="0">
                <a:solidFill>
                  <a:schemeClr val="bg1"/>
                </a:solidFill>
                <a:cs typeface="+mj-cs"/>
              </a:rPr>
              <a:t>facebook</a:t>
            </a: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Wall</a:t>
            </a: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Photos</a:t>
            </a: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Flair</a:t>
            </a: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Boxes</a:t>
            </a: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endParaRPr lang="en-US" sz="1000">
              <a:solidFill>
                <a:schemeClr val="bg1"/>
              </a:solidFill>
              <a:cs typeface="+mn-cs"/>
            </a:endParaRPr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5715000" y="0"/>
            <a:ext cx="24384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 dirty="0" smtClean="0">
                <a:solidFill>
                  <a:schemeClr val="bg1"/>
                </a:solidFill>
              </a:rPr>
              <a:t>Georgy Konstantinovich</a:t>
            </a:r>
            <a:r>
              <a:rPr lang="en-US" sz="1200" b="1" dirty="0" smtClean="0">
                <a:solidFill>
                  <a:schemeClr val="bg1"/>
                </a:solidFill>
              </a:rPr>
              <a:t> </a:t>
            </a:r>
            <a:r>
              <a:rPr lang="en-US" sz="1200" dirty="0" smtClean="0">
                <a:solidFill>
                  <a:schemeClr val="bg1"/>
                </a:solidFill>
              </a:rPr>
              <a:t>Zhukov</a:t>
            </a:r>
            <a:endParaRPr lang="en-US" sz="1200" dirty="0">
              <a:solidFill>
                <a:schemeClr val="bg1"/>
              </a:solidFill>
              <a:cs typeface="+mn-cs"/>
            </a:endParaRPr>
          </a:p>
        </p:txBody>
      </p: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Logout</a:t>
            </a:r>
          </a:p>
        </p:txBody>
      </p:sp>
      <p:sp>
        <p:nvSpPr>
          <p:cNvPr id="5134" name="Text Box 14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1143000"/>
            <a:ext cx="8382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Wall</a:t>
            </a:r>
          </a:p>
        </p:txBody>
      </p:sp>
      <p:sp>
        <p:nvSpPr>
          <p:cNvPr id="5135" name="Text Box 15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1676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Info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24384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Photos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3200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Boxes</a:t>
            </a:r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>
            <a:off x="609600" y="1600200"/>
            <a:ext cx="7467600" cy="2819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>
              <a:cs typeface="+mn-cs"/>
            </a:endParaRPr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1400">
              <a:cs typeface="+mn-cs"/>
            </a:endParaRPr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685800" y="1524000"/>
            <a:ext cx="19050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 b="1" dirty="0">
                <a:cs typeface="+mn-cs"/>
              </a:rPr>
              <a:t>Photos of </a:t>
            </a:r>
            <a:r>
              <a:rPr lang="en-US" sz="1000" b="1" dirty="0" smtClean="0">
                <a:cs typeface="+mn-cs"/>
              </a:rPr>
              <a:t>Georgy</a:t>
            </a:r>
            <a:r>
              <a:rPr lang="en-US" sz="1000" dirty="0" smtClean="0">
                <a:cs typeface="+mn-cs"/>
              </a:rPr>
              <a:t> </a:t>
            </a:r>
            <a:r>
              <a:rPr lang="en-US" sz="800" dirty="0" smtClean="0">
                <a:cs typeface="+mn-cs"/>
              </a:rPr>
              <a:t> </a:t>
            </a:r>
            <a:r>
              <a:rPr lang="en-US" sz="800" dirty="0">
                <a:cs typeface="+mn-cs"/>
              </a:rPr>
              <a:t>7 Photos</a:t>
            </a:r>
            <a:endParaRPr lang="en-US" sz="1000" dirty="0">
              <a:cs typeface="+mn-cs"/>
            </a:endParaRPr>
          </a:p>
        </p:txBody>
      </p:sp>
      <p:sp>
        <p:nvSpPr>
          <p:cNvPr id="5151" name="Text Box 31"/>
          <p:cNvSpPr txBox="1">
            <a:spLocks noChangeArrowheads="1"/>
          </p:cNvSpPr>
          <p:nvPr/>
        </p:nvSpPr>
        <p:spPr bwMode="auto">
          <a:xfrm>
            <a:off x="685800" y="4724400"/>
            <a:ext cx="19050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 b="1" dirty="0" smtClean="0">
                <a:cs typeface="+mn-cs"/>
              </a:rPr>
              <a:t>Georgy Videos</a:t>
            </a:r>
            <a:r>
              <a:rPr lang="en-US" sz="800" dirty="0" smtClean="0">
                <a:cs typeface="+mn-cs"/>
              </a:rPr>
              <a:t> </a:t>
            </a:r>
            <a:endParaRPr lang="en-US" sz="1000" dirty="0">
              <a:cs typeface="+mn-cs"/>
            </a:endParaRPr>
          </a:p>
        </p:txBody>
      </p:sp>
      <p:sp>
        <p:nvSpPr>
          <p:cNvPr id="5153" name="Text Box 33"/>
          <p:cNvSpPr txBox="1">
            <a:spLocks noChangeArrowheads="1"/>
          </p:cNvSpPr>
          <p:nvPr/>
        </p:nvSpPr>
        <p:spPr bwMode="auto">
          <a:xfrm>
            <a:off x="762000" y="6324600"/>
            <a:ext cx="838200" cy="287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b="1" dirty="0" smtClean="0">
                <a:cs typeface="+mn-cs"/>
              </a:rPr>
              <a:t>Speech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1 Video</a:t>
            </a:r>
            <a:endParaRPr lang="en-US" sz="800" dirty="0">
              <a:cs typeface="+mn-cs"/>
            </a:endParaRPr>
          </a:p>
        </p:txBody>
      </p:sp>
      <p:sp>
        <p:nvSpPr>
          <p:cNvPr id="5154" name="Text Box 34"/>
          <p:cNvSpPr txBox="1">
            <a:spLocks noChangeArrowheads="1"/>
          </p:cNvSpPr>
          <p:nvPr/>
        </p:nvSpPr>
        <p:spPr bwMode="auto">
          <a:xfrm>
            <a:off x="2895600" y="6324600"/>
            <a:ext cx="15240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b="1" dirty="0" smtClean="0">
                <a:cs typeface="+mn-cs"/>
              </a:rPr>
              <a:t>The Victory at Stalingrad 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1 Video</a:t>
            </a:r>
            <a:endParaRPr lang="en-US" sz="800" dirty="0">
              <a:cs typeface="+mn-cs"/>
            </a:endParaRPr>
          </a:p>
        </p:txBody>
      </p:sp>
      <p:sp>
        <p:nvSpPr>
          <p:cNvPr id="5160" name="Rectangle 40"/>
          <p:cNvSpPr>
            <a:spLocks noChangeArrowheads="1"/>
          </p:cNvSpPr>
          <p:nvPr/>
        </p:nvSpPr>
        <p:spPr bwMode="auto">
          <a:xfrm>
            <a:off x="838200" y="685800"/>
            <a:ext cx="640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400" dirty="0" smtClean="0"/>
              <a:t>Georgy Konstantinovich Zhukov </a:t>
            </a:r>
            <a:r>
              <a:rPr lang="en-US" sz="1000" dirty="0" smtClean="0"/>
              <a:t>storming the Reichstag brb </a:t>
            </a: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endParaRPr lang="en-US" sz="1400" dirty="0">
              <a:cs typeface="+mn-cs"/>
            </a:endParaRPr>
          </a:p>
        </p:txBody>
      </p:sp>
      <p:pic>
        <p:nvPicPr>
          <p:cNvPr id="38" name="Picture 37" descr="Zhukov older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4400" y="1828800"/>
            <a:ext cx="990600" cy="1221740"/>
          </a:xfrm>
          <a:prstGeom prst="rect">
            <a:avLst/>
          </a:prstGeom>
        </p:spPr>
      </p:pic>
      <p:pic>
        <p:nvPicPr>
          <p:cNvPr id="39" name="Picture 38" descr="Zhukov at the Reichstag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81200" y="1752600"/>
            <a:ext cx="1524000" cy="1200150"/>
          </a:xfrm>
          <a:prstGeom prst="rect">
            <a:avLst/>
          </a:prstGeom>
        </p:spPr>
      </p:pic>
      <p:pic>
        <p:nvPicPr>
          <p:cNvPr id="41" name="Picture 40" descr="Zhukov victory parade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2000" y="3352800"/>
            <a:ext cx="1464112" cy="1066800"/>
          </a:xfrm>
          <a:prstGeom prst="rect">
            <a:avLst/>
          </a:prstGeom>
        </p:spPr>
      </p:pic>
      <p:pic>
        <p:nvPicPr>
          <p:cNvPr id="35" name="Picture 34" descr="zhukov tabel pic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62200" y="3276600"/>
            <a:ext cx="1600200" cy="1184148"/>
          </a:xfrm>
          <a:prstGeom prst="rect">
            <a:avLst/>
          </a:prstGeom>
        </p:spPr>
      </p:pic>
      <p:pic>
        <p:nvPicPr>
          <p:cNvPr id="42" name="Picture 41" descr="Zhukov pic less medals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91000" y="3276600"/>
            <a:ext cx="914400" cy="1143000"/>
          </a:xfrm>
          <a:prstGeom prst="rect">
            <a:avLst/>
          </a:prstGeom>
        </p:spPr>
      </p:pic>
      <p:pic>
        <p:nvPicPr>
          <p:cNvPr id="44" name="Picture 43" descr="Zhukov 50 percent medals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181600" y="2895600"/>
            <a:ext cx="965430" cy="1524000"/>
          </a:xfrm>
          <a:prstGeom prst="rect">
            <a:avLst/>
          </a:prstGeom>
        </p:spPr>
      </p:pic>
      <p:pic>
        <p:nvPicPr>
          <p:cNvPr id="45" name="Picture 44" descr="Zhukov1923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48400" y="2438400"/>
            <a:ext cx="1371600" cy="1965960"/>
          </a:xfrm>
          <a:prstGeom prst="rect">
            <a:avLst/>
          </a:prstGeom>
        </p:spPr>
      </p:pic>
      <p:pic>
        <p:nvPicPr>
          <p:cNvPr id="2050" name="Picture 2" descr="http://upload.wikimedia.org/wikipedia/commons/thumb/7/76/Bundesarchiv_Bild_183-14059-0018%2C_Berlin%2C_Oberbefehlshaber_der_vier_Verb%C3%BCndeten.jpg/250px-Bundesarchiv_Bild_183-14059-0018%2C_Berlin%2C_Oberbefehlshaber_der_vier_Verb%C3%BCndeten.jpg">
            <a:hlinkClick r:id="rId13"/>
          </p:cNvPr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3810001" y="1676400"/>
            <a:ext cx="1600200" cy="1126540"/>
          </a:xfrm>
          <a:prstGeom prst="rect">
            <a:avLst/>
          </a:prstGeom>
          <a:noFill/>
        </p:spPr>
      </p:pic>
      <p:pic>
        <p:nvPicPr>
          <p:cNvPr id="40" name="Picture 39" descr="Zhukov 50 percent medals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52400" y="457200"/>
            <a:ext cx="609600" cy="962297"/>
          </a:xfrm>
          <a:prstGeom prst="rect">
            <a:avLst/>
          </a:prstGeom>
        </p:spPr>
      </p:pic>
      <p:sp>
        <p:nvSpPr>
          <p:cNvPr id="46" name="Rectangle 45"/>
          <p:cNvSpPr/>
          <p:nvPr/>
        </p:nvSpPr>
        <p:spPr>
          <a:xfrm>
            <a:off x="762000" y="5257800"/>
            <a:ext cx="2133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u="sng" dirty="0" smtClean="0">
                <a:solidFill>
                  <a:srgbClr val="3333FF"/>
                </a:solidFill>
              </a:rPr>
              <a:t>http://www.bing.com/videos/search?q=zhukov+videos&amp;mid=F16BA8336DE52C36E524F16BA8336DE52C36E524&amp;view=detail&amp;FORM=VIRE3</a:t>
            </a:r>
            <a:endParaRPr lang="en-US" sz="1200" u="sng" dirty="0">
              <a:solidFill>
                <a:srgbClr val="3333FF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2895600" y="5257800"/>
            <a:ext cx="2438400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u="sng" dirty="0" smtClean="0">
                <a:solidFill>
                  <a:srgbClr val="3333FF"/>
                </a:solidFill>
              </a:rPr>
              <a:t>http://www.bing.com/videos/search?q=+georgy+zhukov+videos&amp;view=detail&amp;mid=0622C582AA54A3AF65320622C582AA54A3AF6532&amp;first=0&amp;FORM=LKVR</a:t>
            </a:r>
            <a:endParaRPr lang="en-US" sz="1100" u="sng" dirty="0">
              <a:solidFill>
                <a:srgbClr val="3333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743</TotalTime>
  <Words>285</Words>
  <Application>Microsoft Office PowerPoint</Application>
  <PresentationFormat>On-screen Show (4:3)</PresentationFormat>
  <Paragraphs>120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facebook</vt:lpstr>
      <vt:lpstr>facebook</vt:lpstr>
      <vt:lpstr>facebook</vt:lpstr>
    </vt:vector>
  </TitlesOfParts>
  <Company>Frisco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Profile</dc:title>
  <dc:creator>FriscoISD</dc:creator>
  <cp:lastModifiedBy>Danny</cp:lastModifiedBy>
  <cp:revision>55</cp:revision>
  <dcterms:created xsi:type="dcterms:W3CDTF">2009-03-30T18:09:43Z</dcterms:created>
  <dcterms:modified xsi:type="dcterms:W3CDTF">2011-12-20T22:57:12Z</dcterms:modified>
</cp:coreProperties>
</file>